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2" r:id="rId5"/>
    <p:sldId id="261" r:id="rId6"/>
    <p:sldId id="268" r:id="rId7"/>
    <p:sldId id="269" r:id="rId8"/>
    <p:sldId id="270" r:id="rId9"/>
    <p:sldId id="271" r:id="rId10"/>
    <p:sldId id="272" r:id="rId11"/>
    <p:sldId id="273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1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o6oi.ru/main.php/152729-5/0007.jpg" TargetMode="External"/><Relationship Id="rId2" Type="http://schemas.openxmlformats.org/officeDocument/2006/relationships/hyperlink" Target="http://www.edu54.ru/sites/default/files/upload/2010/03/logich_rass.sw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etodist.lbz.ru/authors/informatika/3/eor8.php" TargetMode="External"/><Relationship Id="rId5" Type="http://schemas.openxmlformats.org/officeDocument/2006/relationships/hyperlink" Target="http://rebus1.com/" TargetMode="External"/><Relationship Id="rId4" Type="http://schemas.openxmlformats.org/officeDocument/2006/relationships/hyperlink" Target="http://gnti.ru/imgdump/4522-gnti-B9da4K07byk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59;&#1095;&#1077;&#1073;&#1085;&#1099;&#1077;\8%20&#1082;&#1083;&#1072;&#1089;&#1089;\&#1052;&#1072;&#1090;&#1077;&#1088;&#1080;&#1072;&#1083;&#1099;%20&#1076;&#1083;&#1103;%20&#1060;&#1043;&#1054;&#1057;\&#1059;&#1088;&#1086;&#1082;&#1080;%20&#1087;&#1086;%20&#1060;&#1043;&#1054;&#1057;\&#1059;&#1088;.%2015%20&#1055;&#1086;&#1085;&#1103;&#1090;&#1080;&#1077;%20&#1074;&#1077;&#1083;&#1080;&#1095;&#1080;&#1085;&#1099;%20&#1058;&#1080;&#1087;&#1099;%20&#1074;&#1077;&#1083;&#1080;&#1095;&#1080;&#1085;%20&#1040;&#1083;&#1075;&#1086;&#1088;&#1080;&#1090;&#1084;&#1080;&#1095;&#1077;&#1089;&#1082;&#1072;&#1103;%20&#1082;&#1086;&#1085;&#1089;&#1090;&#1088;&#1091;&#1082;&#1094;&#1080;&#1103;%20&#1089;&#1083;&#1077;&#1076;&#1086;&#1074;&#1072;&#1085;&#1080;&#1077;\&#1092;&#1080;&#1083;&#1100;&#1084;.wmv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Вопросы на повторение: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b="1" dirty="0" smtClean="0">
                <a:solidFill>
                  <a:srgbClr val="002060"/>
                </a:solidFill>
              </a:rPr>
              <a:t>Что называется алгоритмом?</a:t>
            </a: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rgbClr val="0070C0"/>
                </a:solidFill>
              </a:rPr>
              <a:t>Приведи примеры исполнителей алгоритма. Почему их так называют?</a:t>
            </a: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rgbClr val="002060"/>
                </a:solidFill>
              </a:rPr>
              <a:t>Перечисли  и  поясни  характеристики исполнителей.</a:t>
            </a: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rgbClr val="0070C0"/>
                </a:solidFill>
              </a:rPr>
              <a:t>В каких формах может быть представлен алгоритм?</a:t>
            </a:r>
          </a:p>
          <a:p>
            <a:pPr marL="514350" indent="-514350">
              <a:buAutoNum type="arabicParenR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686800" cy="32147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II ) </a:t>
            </a:r>
            <a:r>
              <a:rPr lang="ru-RU" b="1" dirty="0" smtClean="0">
                <a:solidFill>
                  <a:srgbClr val="C00000"/>
                </a:solidFill>
              </a:rPr>
              <a:t>Логические:</a:t>
            </a:r>
            <a:r>
              <a:rPr lang="ru-RU" dirty="0" smtClean="0"/>
              <a:t>   </a:t>
            </a:r>
            <a:r>
              <a:rPr lang="ru-RU" b="1" dirty="0" smtClean="0">
                <a:solidFill>
                  <a:srgbClr val="2310B0"/>
                </a:solidFill>
              </a:rPr>
              <a:t>( </a:t>
            </a:r>
            <a:r>
              <a:rPr lang="en-US" b="1" dirty="0" smtClean="0">
                <a:solidFill>
                  <a:srgbClr val="2310B0"/>
                </a:solidFill>
              </a:rPr>
              <a:t>X&gt;5 )  </a:t>
            </a:r>
            <a:r>
              <a:rPr lang="ru-RU" b="1" dirty="0" smtClean="0">
                <a:solidFill>
                  <a:srgbClr val="2310B0"/>
                </a:solidFill>
              </a:rPr>
              <a:t>и  ( </a:t>
            </a:r>
            <a:r>
              <a:rPr lang="en-US" b="1" dirty="0" smtClean="0">
                <a:solidFill>
                  <a:srgbClr val="2310B0"/>
                </a:solidFill>
              </a:rPr>
              <a:t>X&lt;10)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III) </a:t>
            </a:r>
            <a:r>
              <a:rPr lang="ru-RU" b="1" dirty="0" smtClean="0">
                <a:solidFill>
                  <a:srgbClr val="C00000"/>
                </a:solidFill>
              </a:rPr>
              <a:t>Строковые: </a:t>
            </a: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2310B0"/>
                </a:solidFill>
              </a:rPr>
              <a:t>		      </a:t>
            </a:r>
            <a:r>
              <a:rPr lang="ru-RU" b="1" dirty="0" smtClean="0">
                <a:solidFill>
                  <a:srgbClr val="2310B0"/>
                </a:solidFill>
              </a:rPr>
              <a:t> </a:t>
            </a:r>
            <a:r>
              <a:rPr lang="en-US" b="1" dirty="0" smtClean="0">
                <a:solidFill>
                  <a:srgbClr val="2310B0"/>
                </a:solidFill>
              </a:rPr>
              <a:t>a:=“</a:t>
            </a:r>
            <a:r>
              <a:rPr lang="ru-RU" b="1" dirty="0" smtClean="0">
                <a:solidFill>
                  <a:srgbClr val="2310B0"/>
                </a:solidFill>
              </a:rPr>
              <a:t> Ком</a:t>
            </a:r>
            <a:r>
              <a:rPr lang="en-US" b="1" dirty="0" smtClean="0">
                <a:solidFill>
                  <a:srgbClr val="2310B0"/>
                </a:solidFill>
              </a:rPr>
              <a:t>”</a:t>
            </a:r>
            <a:r>
              <a:rPr lang="ru-RU" b="1" dirty="0" smtClean="0">
                <a:solidFill>
                  <a:srgbClr val="2310B0"/>
                </a:solidFill>
              </a:rPr>
              <a:t>,  </a:t>
            </a:r>
            <a:r>
              <a:rPr lang="en-US" b="1" dirty="0" smtClean="0">
                <a:solidFill>
                  <a:srgbClr val="2310B0"/>
                </a:solidFill>
              </a:rPr>
              <a:t>b:=“</a:t>
            </a:r>
            <a:r>
              <a:rPr lang="ru-RU" b="1" dirty="0" smtClean="0">
                <a:solidFill>
                  <a:srgbClr val="2310B0"/>
                </a:solidFill>
              </a:rPr>
              <a:t>пот</a:t>
            </a:r>
            <a:r>
              <a:rPr lang="en-US" b="1" dirty="0" smtClean="0">
                <a:solidFill>
                  <a:srgbClr val="2310B0"/>
                </a:solidFill>
              </a:rPr>
              <a:t>”,  c:=a + b</a:t>
            </a:r>
          </a:p>
          <a:p>
            <a:pPr>
              <a:buNone/>
            </a:pPr>
            <a:endParaRPr lang="en-US" b="1" dirty="0" smtClean="0">
              <a:solidFill>
                <a:srgbClr val="2310B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2310B0"/>
                </a:solidFill>
              </a:rPr>
              <a:t> </a:t>
            </a:r>
            <a:endParaRPr lang="ru-RU" b="1" dirty="0">
              <a:solidFill>
                <a:srgbClr val="2310B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Выражения: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615262" cy="151128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Пример алгоритма в системе Кумир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3116"/>
            <a:ext cx="864399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Использованные материалы: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600" b="1" dirty="0" smtClean="0">
                <a:latin typeface="Georgia" panose="02040502050405020303" pitchFamily="18" charset="0"/>
              </a:rPr>
              <a:t>Л.Л. </a:t>
            </a:r>
            <a:r>
              <a:rPr lang="ru-RU" sz="1600" b="1" dirty="0" err="1" smtClean="0">
                <a:latin typeface="Georgia" panose="02040502050405020303" pitchFamily="18" charset="0"/>
              </a:rPr>
              <a:t>Босова</a:t>
            </a:r>
            <a:r>
              <a:rPr lang="ru-RU" sz="1600" b="1" dirty="0" smtClean="0">
                <a:latin typeface="Georgia" panose="02040502050405020303" pitchFamily="18" charset="0"/>
              </a:rPr>
              <a:t>, А.Ю. </a:t>
            </a:r>
            <a:r>
              <a:rPr lang="ru-RU" sz="1600" b="1" dirty="0" err="1" smtClean="0">
                <a:latin typeface="Georgia" panose="02040502050405020303" pitchFamily="18" charset="0"/>
              </a:rPr>
              <a:t>Босова</a:t>
            </a:r>
            <a:r>
              <a:rPr lang="ru-RU" sz="1600" b="1" dirty="0" smtClean="0">
                <a:latin typeface="Georgia" panose="02040502050405020303" pitchFamily="18" charset="0"/>
              </a:rPr>
              <a:t> « Информатика 8 класс». Бином. 2013.</a:t>
            </a:r>
            <a:r>
              <a:rPr lang="ru-RU" sz="1600" b="1" u="sng" dirty="0" smtClean="0">
                <a:latin typeface="Georgia" panose="02040502050405020303" pitchFamily="18" charset="0"/>
                <a:hlinkClick r:id="rId2"/>
              </a:rPr>
              <a:t> </a:t>
            </a:r>
            <a:endParaRPr lang="ru-RU" sz="1600" b="1" u="sng" dirty="0" smtClean="0">
              <a:latin typeface="Georgia" panose="02040502050405020303" pitchFamily="18" charset="0"/>
            </a:endParaRPr>
          </a:p>
          <a:p>
            <a:pPr lvl="0"/>
            <a:r>
              <a:rPr lang="ru-RU" sz="1600" b="1" dirty="0" smtClean="0">
                <a:latin typeface="Georgia" panose="02040502050405020303" pitchFamily="18" charset="0"/>
              </a:rPr>
              <a:t>Л. Л. </a:t>
            </a:r>
            <a:r>
              <a:rPr lang="ru-RU" sz="1600" b="1" dirty="0" err="1" smtClean="0">
                <a:latin typeface="Georgia" panose="02040502050405020303" pitchFamily="18" charset="0"/>
              </a:rPr>
              <a:t>Босова</a:t>
            </a:r>
            <a:r>
              <a:rPr lang="ru-RU" sz="1600" b="1" dirty="0" smtClean="0">
                <a:latin typeface="Georgia" panose="02040502050405020303" pitchFamily="18" charset="0"/>
              </a:rPr>
              <a:t>, А.Ю. </a:t>
            </a:r>
            <a:r>
              <a:rPr lang="ru-RU" sz="1600" b="1" dirty="0" err="1" smtClean="0">
                <a:latin typeface="Georgia" panose="02040502050405020303" pitchFamily="18" charset="0"/>
              </a:rPr>
              <a:t>Босова</a:t>
            </a:r>
            <a:r>
              <a:rPr lang="ru-RU" sz="1600" b="1" dirty="0" smtClean="0">
                <a:latin typeface="Georgia" panose="02040502050405020303" pitchFamily="18" charset="0"/>
              </a:rPr>
              <a:t>. Методическое пособие для 7-9 классов .ФГОС.</a:t>
            </a:r>
            <a:endParaRPr lang="ru-RU" sz="1600" dirty="0" smtClean="0">
              <a:latin typeface="Georgia" panose="02040502050405020303" pitchFamily="18" charset="0"/>
              <a:hlinkClick r:id="rId3"/>
            </a:endParaRPr>
          </a:p>
          <a:p>
            <a:pPr>
              <a:buNone/>
            </a:pPr>
            <a:r>
              <a:rPr lang="en-US" sz="1600" dirty="0" smtClean="0">
                <a:latin typeface="Georgia" panose="02040502050405020303" pitchFamily="18" charset="0"/>
                <a:hlinkClick r:id="rId4"/>
              </a:rPr>
              <a:t>http://gnti.ru/imgdump/4522-gnti-B9da4K07byk.jpg</a:t>
            </a:r>
            <a:endParaRPr lang="ru-RU" sz="1600" dirty="0" smtClean="0">
              <a:latin typeface="Georgia" panose="02040502050405020303" pitchFamily="18" charset="0"/>
            </a:endParaRPr>
          </a:p>
          <a:p>
            <a:pPr>
              <a:buNone/>
            </a:pPr>
            <a:r>
              <a:rPr lang="en-US" sz="1600" dirty="0" smtClean="0">
                <a:latin typeface="Georgia" panose="02040502050405020303" pitchFamily="18" charset="0"/>
                <a:hlinkClick r:id="rId5"/>
              </a:rPr>
              <a:t>http://rebus1.com/</a:t>
            </a:r>
            <a:endParaRPr lang="ru-RU" sz="1600" dirty="0" smtClean="0">
              <a:latin typeface="Georgia" panose="02040502050405020303" pitchFamily="18" charset="0"/>
            </a:endParaRPr>
          </a:p>
          <a:p>
            <a:pPr>
              <a:buNone/>
            </a:pPr>
            <a:r>
              <a:rPr lang="en-US" sz="1600" dirty="0" smtClean="0">
                <a:latin typeface="Georgia" panose="02040502050405020303" pitchFamily="18" charset="0"/>
                <a:hlinkClick r:id="rId6"/>
              </a:rPr>
              <a:t>http://metodist.lbz.ru/authors/informatika/3/eor8.php</a:t>
            </a:r>
            <a:endParaRPr lang="ru-RU" sz="1600" dirty="0" smtClean="0">
              <a:latin typeface="Georgia" panose="02040502050405020303" pitchFamily="18" charset="0"/>
            </a:endParaRP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Разгадай ребусы и познакомься с основными терминами урока:</a:t>
            </a:r>
            <a:endParaRPr lang="ru-RU" sz="3600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286256"/>
            <a:ext cx="664845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428736"/>
            <a:ext cx="7143800" cy="2127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928926" y="3500438"/>
            <a:ext cx="28750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2310B0"/>
                </a:solidFill>
              </a:rPr>
              <a:t>Следование</a:t>
            </a:r>
            <a:endParaRPr lang="ru-RU" sz="4000" b="1" dirty="0">
              <a:solidFill>
                <a:srgbClr val="2310B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3240" y="5857892"/>
            <a:ext cx="23452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2310B0"/>
                </a:solidFill>
              </a:rPr>
              <a:t>Величина</a:t>
            </a:r>
            <a:endParaRPr lang="ru-RU" sz="4000" b="1" dirty="0">
              <a:solidFill>
                <a:srgbClr val="2310B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Тема урока: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2185990"/>
          </a:xfrm>
        </p:spPr>
        <p:txBody>
          <a:bodyPr>
            <a:noAutofit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2310B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Алгоритмическая конструкция «следование».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2310B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Понятие величины.</a:t>
            </a:r>
            <a:endParaRPr lang="ru-RU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2310B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3429000"/>
            <a:ext cx="507682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071810"/>
            <a:ext cx="3057525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Задачи урока: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57158" y="2857496"/>
            <a:ext cx="3071834" cy="857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Познакомиться: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8992" y="2857496"/>
            <a:ext cx="4786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с понятием «величина».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28596" y="1643050"/>
            <a:ext cx="1571636" cy="857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Узнать: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3108" y="1643050"/>
            <a:ext cx="64294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126C3D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об алгоритмической конструкции «следование».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Цели: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57158" y="3714752"/>
            <a:ext cx="2357454" cy="857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Научиться: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14612" y="3714752"/>
            <a:ext cx="58579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применять правила работы с величинами при составлении алгоритмов.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1"/>
          <p:cNvPicPr>
            <a:picLocks noChangeAspect="1" noChangeArrowheads="1"/>
          </p:cNvPicPr>
          <p:nvPr/>
        </p:nvPicPr>
        <p:blipFill>
          <a:blip r:embed="rId3" cstate="print"/>
          <a:srcRect l="31915" t="-5877"/>
          <a:stretch>
            <a:fillRect/>
          </a:stretch>
        </p:blipFill>
        <p:spPr bwMode="auto">
          <a:xfrm>
            <a:off x="4429124" y="6429396"/>
            <a:ext cx="304799" cy="428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429652" y="6643710"/>
            <a:ext cx="714348" cy="2142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" name="фильм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28596" y="500042"/>
            <a:ext cx="8286808" cy="5961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video fullScrn="1"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0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Алгоритмические величины в системе программирования Кумир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://gnti.ru/imgdump/4522-gnti-B9da4K07byk.jpg"/>
          <p:cNvPicPr>
            <a:picLocks noChangeAspect="1" noChangeArrowheads="1"/>
          </p:cNvPicPr>
          <p:nvPr/>
        </p:nvPicPr>
        <p:blipFill>
          <a:blip r:embed="rId2"/>
          <a:srcRect l="1562" t="2083" r="4687" b="2083"/>
          <a:stretch>
            <a:fillRect/>
          </a:stretch>
        </p:blipFill>
        <p:spPr bwMode="auto">
          <a:xfrm>
            <a:off x="571472" y="2143116"/>
            <a:ext cx="4286280" cy="3286148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857364"/>
            <a:ext cx="2943589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3756" y="500042"/>
            <a:ext cx="860658" cy="82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Типы величин: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642918"/>
            <a:ext cx="8572560" cy="6215082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C00000"/>
                </a:solidFill>
              </a:rPr>
              <a:t>I)  </a:t>
            </a:r>
            <a:r>
              <a:rPr lang="ru-RU" b="1" dirty="0" smtClean="0">
                <a:solidFill>
                  <a:srgbClr val="C00000"/>
                </a:solidFill>
              </a:rPr>
              <a:t>Постоянные </a:t>
            </a:r>
            <a:r>
              <a:rPr lang="ru-RU" b="1" dirty="0" smtClean="0">
                <a:solidFill>
                  <a:srgbClr val="2310B0"/>
                </a:solidFill>
              </a:rPr>
              <a:t>( с постоянным значением) </a:t>
            </a:r>
            <a:r>
              <a:rPr lang="en-US" b="1" dirty="0" smtClean="0">
                <a:solidFill>
                  <a:srgbClr val="2310B0"/>
                </a:solidFill>
              </a:rPr>
              <a:t> </a:t>
            </a:r>
            <a:endParaRPr lang="ru-RU" b="1" dirty="0" smtClean="0">
              <a:solidFill>
                <a:srgbClr val="2310B0"/>
              </a:solidFill>
            </a:endParaRPr>
          </a:p>
          <a:p>
            <a:pPr marL="514350" indent="-51435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0070C0"/>
                </a:solidFill>
              </a:rPr>
              <a:t>g=9,8</a:t>
            </a:r>
            <a:r>
              <a:rPr lang="ru-RU" b="1" dirty="0" smtClean="0">
                <a:solidFill>
                  <a:srgbClr val="0070C0"/>
                </a:solidFill>
              </a:rPr>
              <a:t>м/с</a:t>
            </a:r>
            <a:r>
              <a:rPr lang="ru-RU" b="1" baseline="30000" dirty="0" smtClean="0">
                <a:solidFill>
                  <a:srgbClr val="0070C0"/>
                </a:solidFill>
              </a:rPr>
              <a:t>2</a:t>
            </a:r>
            <a:r>
              <a:rPr lang="ru-RU" b="1" dirty="0" smtClean="0">
                <a:solidFill>
                  <a:srgbClr val="0070C0"/>
                </a:solidFill>
              </a:rPr>
              <a:t>  , число дней в неделе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C00000"/>
                </a:solidFill>
              </a:rPr>
              <a:t>II</a:t>
            </a:r>
            <a:r>
              <a:rPr lang="ru-RU" b="1" dirty="0" smtClean="0">
                <a:solidFill>
                  <a:srgbClr val="C00000"/>
                </a:solidFill>
              </a:rPr>
              <a:t>) Переменные</a:t>
            </a:r>
            <a:r>
              <a:rPr lang="ru-RU" b="1" dirty="0" smtClean="0">
                <a:solidFill>
                  <a:srgbClr val="2310B0"/>
                </a:solidFill>
              </a:rPr>
              <a:t>( изменяющие значение) </a:t>
            </a:r>
            <a:endParaRPr lang="en-US" b="1" dirty="0" smtClean="0">
              <a:solidFill>
                <a:srgbClr val="2310B0"/>
              </a:solidFill>
            </a:endParaRPr>
          </a:p>
          <a:p>
            <a:pPr marL="0" indent="15875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2310B0"/>
                </a:solidFill>
              </a:rPr>
              <a:t>1) имя:    </a:t>
            </a:r>
            <a:r>
              <a:rPr lang="en-US" b="1" dirty="0" smtClean="0">
                <a:solidFill>
                  <a:srgbClr val="0070C0"/>
                </a:solidFill>
              </a:rPr>
              <a:t>a,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b,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c, x, y, a1, b2, mp, </a:t>
            </a:r>
            <a:r>
              <a:rPr lang="en-US" b="1" dirty="0" err="1" smtClean="0">
                <a:solidFill>
                  <a:srgbClr val="0070C0"/>
                </a:solidFill>
              </a:rPr>
              <a:t>alfa</a:t>
            </a:r>
            <a:r>
              <a:rPr lang="ru-RU" b="1" dirty="0" smtClean="0">
                <a:solidFill>
                  <a:srgbClr val="0070C0"/>
                </a:solidFill>
              </a:rPr>
              <a:t>, </a:t>
            </a:r>
            <a:r>
              <a:rPr lang="en-US" b="1" dirty="0" smtClean="0">
                <a:solidFill>
                  <a:srgbClr val="0070C0"/>
                </a:solidFill>
              </a:rPr>
              <a:t>beta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2310B0"/>
                </a:solidFill>
              </a:rPr>
              <a:t>2) типы: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2310B0"/>
                </a:solidFill>
              </a:rPr>
              <a:t>	</a:t>
            </a:r>
            <a:r>
              <a:rPr lang="ru-RU" sz="2800" b="1" dirty="0" smtClean="0">
                <a:solidFill>
                  <a:srgbClr val="2310B0"/>
                </a:solidFill>
              </a:rPr>
              <a:t>А) числовые: </a:t>
            </a:r>
            <a:r>
              <a:rPr lang="ru-RU" sz="2800" b="1" dirty="0" smtClean="0">
                <a:solidFill>
                  <a:srgbClr val="0070C0"/>
                </a:solidFill>
              </a:rPr>
              <a:t>целые(</a:t>
            </a:r>
            <a:r>
              <a:rPr lang="ru-RU" sz="2800" b="1" dirty="0" smtClean="0">
                <a:solidFill>
                  <a:srgbClr val="C00000"/>
                </a:solidFill>
              </a:rPr>
              <a:t>цел</a:t>
            </a:r>
            <a:r>
              <a:rPr lang="ru-RU" sz="2800" b="1" dirty="0" smtClean="0">
                <a:solidFill>
                  <a:srgbClr val="0070C0"/>
                </a:solidFill>
              </a:rPr>
              <a:t>), вещественные(</a:t>
            </a:r>
            <a:r>
              <a:rPr lang="ru-RU" sz="2800" b="1" dirty="0" smtClean="0">
                <a:solidFill>
                  <a:srgbClr val="C00000"/>
                </a:solidFill>
              </a:rPr>
              <a:t>вещ</a:t>
            </a:r>
            <a:r>
              <a:rPr lang="ru-RU" sz="2800" b="1" dirty="0" smtClean="0">
                <a:solidFill>
                  <a:srgbClr val="0070C0"/>
                </a:solidFill>
              </a:rPr>
              <a:t>) 				       </a:t>
            </a:r>
            <a:r>
              <a:rPr lang="ru-RU" sz="2800" b="1" dirty="0" smtClean="0">
                <a:solidFill>
                  <a:srgbClr val="002060"/>
                </a:solidFill>
              </a:rPr>
              <a:t>100</a:t>
            </a:r>
            <a:r>
              <a:rPr lang="en-US" sz="2800" b="1" dirty="0" smtClean="0">
                <a:solidFill>
                  <a:srgbClr val="002060"/>
                </a:solidFill>
              </a:rPr>
              <a:t>  </a:t>
            </a:r>
            <a:r>
              <a:rPr lang="ru-RU" sz="2000" b="1" dirty="0" smtClean="0">
                <a:solidFill>
                  <a:srgbClr val="002060"/>
                </a:solidFill>
              </a:rPr>
              <a:t>или</a:t>
            </a:r>
            <a:r>
              <a:rPr lang="ru-RU" sz="2800" b="1" dirty="0" smtClean="0">
                <a:solidFill>
                  <a:srgbClr val="002060"/>
                </a:solidFill>
              </a:rPr>
              <a:t> 15     100.25   </a:t>
            </a:r>
            <a:r>
              <a:rPr lang="ru-RU" sz="2000" b="1" dirty="0" smtClean="0">
                <a:solidFill>
                  <a:srgbClr val="002060"/>
                </a:solidFill>
              </a:rPr>
              <a:t>или</a:t>
            </a:r>
            <a:r>
              <a:rPr lang="ru-RU" sz="2800" b="1" dirty="0" smtClean="0">
                <a:solidFill>
                  <a:srgbClr val="002060"/>
                </a:solidFill>
              </a:rPr>
              <a:t>  0. 15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70C0"/>
                </a:solidFill>
              </a:rPr>
              <a:t>	</a:t>
            </a:r>
            <a:r>
              <a:rPr lang="ru-RU" sz="2800" b="1" dirty="0" smtClean="0">
                <a:solidFill>
                  <a:srgbClr val="2310B0"/>
                </a:solidFill>
              </a:rPr>
              <a:t>Б) текстовые: </a:t>
            </a:r>
            <a:r>
              <a:rPr lang="ru-RU" sz="2800" b="1" dirty="0" smtClean="0">
                <a:solidFill>
                  <a:srgbClr val="0070C0"/>
                </a:solidFill>
              </a:rPr>
              <a:t>символьные(</a:t>
            </a:r>
            <a:r>
              <a:rPr lang="ru-RU" sz="2800" b="1" dirty="0" smtClean="0">
                <a:solidFill>
                  <a:srgbClr val="C00000"/>
                </a:solidFill>
              </a:rPr>
              <a:t>сим</a:t>
            </a:r>
            <a:r>
              <a:rPr lang="ru-RU" sz="2800" b="1" dirty="0" smtClean="0">
                <a:solidFill>
                  <a:srgbClr val="0070C0"/>
                </a:solidFill>
              </a:rPr>
              <a:t>), литерные(</a:t>
            </a:r>
            <a:r>
              <a:rPr lang="ru-RU" sz="2800" b="1" dirty="0" smtClean="0">
                <a:solidFill>
                  <a:srgbClr val="C00000"/>
                </a:solidFill>
              </a:rPr>
              <a:t>лит</a:t>
            </a:r>
            <a:r>
              <a:rPr lang="ru-RU" sz="2800" b="1" dirty="0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                                       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1 </a:t>
            </a:r>
            <a:r>
              <a:rPr lang="ru-RU" sz="2800" b="1" dirty="0" smtClean="0">
                <a:solidFill>
                  <a:srgbClr val="002060"/>
                </a:solidFill>
              </a:rPr>
              <a:t> символ               слова, фразы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2310B0"/>
                </a:solidFill>
              </a:rPr>
              <a:t>           В) </a:t>
            </a:r>
            <a:r>
              <a:rPr lang="ru-RU" sz="2800" b="1" dirty="0" smtClean="0">
                <a:solidFill>
                  <a:srgbClr val="0070C0"/>
                </a:solidFill>
              </a:rPr>
              <a:t>логические (</a:t>
            </a:r>
            <a:r>
              <a:rPr lang="ru-RU" sz="2800" b="1" dirty="0" smtClean="0">
                <a:solidFill>
                  <a:srgbClr val="C00000"/>
                </a:solidFill>
              </a:rPr>
              <a:t>лог</a:t>
            </a:r>
            <a:r>
              <a:rPr lang="ru-RU" sz="2800" b="1" dirty="0" smtClean="0">
                <a:solidFill>
                  <a:srgbClr val="0070C0"/>
                </a:solidFill>
              </a:rPr>
              <a:t>)     </a:t>
            </a:r>
            <a:r>
              <a:rPr lang="ru-RU" sz="2800" b="1" dirty="0" smtClean="0">
                <a:solidFill>
                  <a:srgbClr val="C00000"/>
                </a:solidFill>
              </a:rPr>
              <a:t>И</a:t>
            </a:r>
            <a:r>
              <a:rPr lang="en-US" sz="2800" b="1" dirty="0" smtClean="0">
                <a:solidFill>
                  <a:srgbClr val="C00000"/>
                </a:solidFill>
              </a:rPr>
              <a:t>, </a:t>
            </a:r>
            <a:r>
              <a:rPr lang="ru-RU" sz="2800" b="1" dirty="0" smtClean="0">
                <a:solidFill>
                  <a:srgbClr val="C00000"/>
                </a:solidFill>
              </a:rPr>
              <a:t>ИЛИ</a:t>
            </a:r>
            <a:r>
              <a:rPr lang="en-US" sz="2800" b="1" dirty="0" smtClean="0">
                <a:solidFill>
                  <a:srgbClr val="C00000"/>
                </a:solidFill>
              </a:rPr>
              <a:t>, </a:t>
            </a:r>
            <a:r>
              <a:rPr lang="ru-RU" sz="2800" b="1" dirty="0" smtClean="0">
                <a:solidFill>
                  <a:srgbClr val="C00000"/>
                </a:solidFill>
              </a:rPr>
              <a:t>НЕ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          </a:t>
            </a:r>
            <a:r>
              <a:rPr lang="ru-RU" sz="2800" b="1" dirty="0" smtClean="0">
                <a:solidFill>
                  <a:srgbClr val="2310B0"/>
                </a:solidFill>
              </a:rPr>
              <a:t>Г)</a:t>
            </a:r>
            <a:r>
              <a:rPr lang="ru-RU" sz="2800" b="1" dirty="0" smtClean="0">
                <a:solidFill>
                  <a:srgbClr val="0070C0"/>
                </a:solidFill>
              </a:rPr>
              <a:t> табличные(</a:t>
            </a:r>
            <a:r>
              <a:rPr lang="ru-RU" sz="2800" b="1" dirty="0" err="1" smtClean="0">
                <a:solidFill>
                  <a:srgbClr val="C00000"/>
                </a:solidFill>
              </a:rPr>
              <a:t>таб</a:t>
            </a:r>
            <a:r>
              <a:rPr lang="ru-RU" sz="2800" b="1" dirty="0" smtClean="0">
                <a:solidFill>
                  <a:srgbClr val="C00000"/>
                </a:solidFill>
              </a:rPr>
              <a:t>)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pPr marL="514350" indent="-514350">
              <a:buNone/>
            </a:pPr>
            <a:endParaRPr lang="ru-RU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lum bright="-30000" contrast="40000"/>
          </a:blip>
          <a:srcRect/>
          <a:stretch>
            <a:fillRect/>
          </a:stretch>
        </p:blipFill>
        <p:spPr bwMode="auto">
          <a:xfrm>
            <a:off x="7358082" y="5227057"/>
            <a:ext cx="1428760" cy="1630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Операции над величинами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4857784"/>
          </a:xfrm>
        </p:spPr>
        <p:txBody>
          <a:bodyPr>
            <a:normAutofit lnSpcReduction="10000"/>
          </a:bodyPr>
          <a:lstStyle/>
          <a:p>
            <a:pPr marL="571500" indent="-571500">
              <a:buAutoNum type="romanUcParenR"/>
            </a:pPr>
            <a:r>
              <a:rPr lang="ru-RU" b="1" dirty="0" smtClean="0">
                <a:solidFill>
                  <a:srgbClr val="C00000"/>
                </a:solidFill>
              </a:rPr>
              <a:t>Арифметические действия:   </a:t>
            </a:r>
            <a:r>
              <a:rPr lang="ru-RU" sz="4000" b="1" dirty="0" smtClean="0">
                <a:solidFill>
                  <a:srgbClr val="2310B0"/>
                </a:solidFill>
              </a:rPr>
              <a:t>+,  - , * , / , **</a:t>
            </a:r>
          </a:p>
          <a:p>
            <a:pPr marL="571500" indent="-571500">
              <a:buAutoNum type="romanUcParenR"/>
            </a:pPr>
            <a:r>
              <a:rPr lang="ru-RU" b="1" dirty="0" smtClean="0">
                <a:solidFill>
                  <a:srgbClr val="C00000"/>
                </a:solidFill>
              </a:rPr>
              <a:t>Логические операции: 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smtClean="0">
                <a:solidFill>
                  <a:srgbClr val="2310B0"/>
                </a:solidFill>
              </a:rPr>
              <a:t>&gt; , &lt;, &lt;=, =&gt;, &lt; &gt;</a:t>
            </a:r>
            <a:endParaRPr lang="en-US" b="1" dirty="0" smtClean="0">
              <a:solidFill>
                <a:srgbClr val="2310B0"/>
              </a:solidFill>
            </a:endParaRPr>
          </a:p>
          <a:p>
            <a:pPr marL="571500" indent="-57150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III</a:t>
            </a:r>
            <a:r>
              <a:rPr lang="ru-RU" b="1" dirty="0" smtClean="0">
                <a:solidFill>
                  <a:srgbClr val="C00000"/>
                </a:solidFill>
              </a:rPr>
              <a:t>) Строковые операции: </a:t>
            </a:r>
            <a:r>
              <a:rPr lang="ru-RU" b="1" dirty="0" smtClean="0">
                <a:solidFill>
                  <a:srgbClr val="2310B0"/>
                </a:solidFill>
              </a:rPr>
              <a:t>склеивание строк</a:t>
            </a:r>
            <a:endParaRPr lang="en-US" b="1" dirty="0" smtClean="0">
              <a:solidFill>
                <a:srgbClr val="2310B0"/>
              </a:solidFill>
            </a:endParaRPr>
          </a:p>
          <a:p>
            <a:pPr marL="571500" indent="-571500" algn="ctr">
              <a:buNone/>
            </a:pPr>
            <a:r>
              <a:rPr lang="ru-RU" b="1" dirty="0" smtClean="0">
                <a:solidFill>
                  <a:srgbClr val="2310B0"/>
                </a:solidFill>
              </a:rPr>
              <a:t>                                        </a:t>
            </a:r>
            <a:r>
              <a:rPr lang="en-US" b="1" dirty="0" smtClean="0">
                <a:solidFill>
                  <a:srgbClr val="0070C0"/>
                </a:solidFill>
              </a:rPr>
              <a:t>“</a:t>
            </a:r>
            <a:r>
              <a:rPr lang="ru-RU" b="1" dirty="0" smtClean="0">
                <a:solidFill>
                  <a:srgbClr val="0070C0"/>
                </a:solidFill>
              </a:rPr>
              <a:t>Ком</a:t>
            </a:r>
            <a:r>
              <a:rPr lang="en-US" b="1" dirty="0" smtClean="0">
                <a:solidFill>
                  <a:srgbClr val="0070C0"/>
                </a:solidFill>
              </a:rPr>
              <a:t>” + “</a:t>
            </a:r>
            <a:r>
              <a:rPr lang="ru-RU" b="1" dirty="0" smtClean="0">
                <a:solidFill>
                  <a:srgbClr val="0070C0"/>
                </a:solidFill>
              </a:rPr>
              <a:t>пот</a:t>
            </a:r>
            <a:r>
              <a:rPr lang="en-US" b="1" dirty="0" smtClean="0">
                <a:solidFill>
                  <a:srgbClr val="0070C0"/>
                </a:solidFill>
              </a:rPr>
              <a:t>”=“</a:t>
            </a:r>
            <a:r>
              <a:rPr lang="ru-RU" b="1" dirty="0" smtClean="0">
                <a:solidFill>
                  <a:srgbClr val="0070C0"/>
                </a:solidFill>
              </a:rPr>
              <a:t>Компот</a:t>
            </a:r>
            <a:r>
              <a:rPr lang="en-US" b="1" dirty="0" smtClean="0">
                <a:solidFill>
                  <a:srgbClr val="0070C0"/>
                </a:solidFill>
              </a:rPr>
              <a:t>”</a:t>
            </a:r>
            <a:endParaRPr lang="ru-RU" b="1" dirty="0" smtClean="0">
              <a:solidFill>
                <a:srgbClr val="0070C0"/>
              </a:solidFill>
            </a:endParaRPr>
          </a:p>
          <a:p>
            <a:pPr marL="571500" indent="-57150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IV</a:t>
            </a:r>
            <a:r>
              <a:rPr lang="ru-RU" b="1" dirty="0" smtClean="0">
                <a:solidFill>
                  <a:srgbClr val="C00000"/>
                </a:solidFill>
              </a:rPr>
              <a:t>) Операция присваивания:  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571500" indent="-57150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                                      </a:t>
            </a:r>
            <a:r>
              <a:rPr lang="ru-RU" b="1" dirty="0" smtClean="0">
                <a:solidFill>
                  <a:srgbClr val="2310B0"/>
                </a:solidFill>
              </a:rPr>
              <a:t>имя переменной</a:t>
            </a:r>
            <a:r>
              <a:rPr lang="en-US" b="1" dirty="0" smtClean="0">
                <a:solidFill>
                  <a:srgbClr val="2310B0"/>
                </a:solidFill>
              </a:rPr>
              <a:t> := </a:t>
            </a:r>
            <a:r>
              <a:rPr lang="ru-RU" b="1" dirty="0" smtClean="0">
                <a:solidFill>
                  <a:srgbClr val="2310B0"/>
                </a:solidFill>
              </a:rPr>
              <a:t>значение</a:t>
            </a:r>
          </a:p>
          <a:p>
            <a:pPr marL="571500" indent="-571500">
              <a:buNone/>
            </a:pPr>
            <a:r>
              <a:rPr lang="ru-RU" b="1" dirty="0" smtClean="0">
                <a:solidFill>
                  <a:srgbClr val="2310B0"/>
                </a:solidFill>
              </a:rPr>
              <a:t>							</a:t>
            </a:r>
            <a:r>
              <a:rPr lang="en-US" b="1" dirty="0" smtClean="0">
                <a:solidFill>
                  <a:srgbClr val="0070C0"/>
                </a:solidFill>
              </a:rPr>
              <a:t>a:= 2  b:= a*3  a:=b</a:t>
            </a:r>
          </a:p>
          <a:p>
            <a:pPr marL="571500" indent="-57150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						</a:t>
            </a:r>
            <a:r>
              <a:rPr lang="ru-RU" b="1" dirty="0" smtClean="0">
                <a:solidFill>
                  <a:srgbClr val="0070C0"/>
                </a:solidFill>
              </a:rPr>
              <a:t>          </a:t>
            </a:r>
            <a:r>
              <a:rPr lang="en-US" b="1" dirty="0" smtClean="0">
                <a:solidFill>
                  <a:srgbClr val="0070C0"/>
                </a:solidFill>
              </a:rPr>
              <a:t>a:=2   b:=2*3  a:=6</a:t>
            </a:r>
            <a:endParaRPr lang="ru-RU" b="1" dirty="0" smtClean="0">
              <a:solidFill>
                <a:srgbClr val="0070C0"/>
              </a:solidFill>
            </a:endParaRPr>
          </a:p>
          <a:p>
            <a:pPr marL="571500" indent="-571500">
              <a:buNone/>
            </a:pPr>
            <a:endParaRPr lang="ru-RU" b="1" dirty="0" smtClean="0">
              <a:solidFill>
                <a:srgbClr val="2310B0"/>
              </a:solidFill>
            </a:endParaRPr>
          </a:p>
          <a:p>
            <a:pPr marL="571500" indent="-571500">
              <a:buNone/>
            </a:pPr>
            <a:endParaRPr lang="ru-RU" b="1" dirty="0" smtClean="0">
              <a:solidFill>
                <a:srgbClr val="2310B0"/>
              </a:solidFill>
            </a:endParaRPr>
          </a:p>
          <a:p>
            <a:pPr marL="571500" indent="-571500"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 marL="571500" indent="-571500" algn="ctr"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 marL="571500" indent="-571500"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 marL="571500" indent="-571500" algn="ctr"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 marL="571500" indent="-571500">
              <a:buAutoNum type="romanUcParenR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1214422"/>
          <a:ext cx="9144000" cy="20002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428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Язык алгебры</a:t>
                      </a:r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Алгоритмический язык</a:t>
                      </a:r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294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Выражения: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714356"/>
            <a:ext cx="4071966" cy="50006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4500" b="1" dirty="0" smtClean="0">
                <a:solidFill>
                  <a:srgbClr val="C00000"/>
                </a:solidFill>
              </a:rPr>
              <a:t>I</a:t>
            </a:r>
            <a:r>
              <a:rPr lang="en-US" sz="6700" b="1" dirty="0" smtClean="0">
                <a:solidFill>
                  <a:srgbClr val="C00000"/>
                </a:solidFill>
              </a:rPr>
              <a:t>) </a:t>
            </a:r>
            <a:r>
              <a:rPr lang="ru-RU" sz="6700" b="1" dirty="0" smtClean="0">
                <a:solidFill>
                  <a:srgbClr val="C00000"/>
                </a:solidFill>
              </a:rPr>
              <a:t> Арифметические:  </a:t>
            </a:r>
            <a:endParaRPr lang="ru-RU" sz="6700" b="1" dirty="0">
              <a:solidFill>
                <a:srgbClr val="C00000"/>
              </a:solidFill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785926"/>
            <a:ext cx="80596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3"/>
          <a:srcRect b="21023"/>
          <a:stretch>
            <a:fillRect/>
          </a:stretch>
        </p:blipFill>
        <p:spPr bwMode="auto">
          <a:xfrm>
            <a:off x="4929190" y="1857364"/>
            <a:ext cx="1785950" cy="44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2643182"/>
            <a:ext cx="2500330" cy="439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9058" y="2643182"/>
            <a:ext cx="3714776" cy="472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0" y="4036064"/>
          <a:ext cx="9144000" cy="282193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286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032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2310B0"/>
                          </a:solidFill>
                        </a:rPr>
                        <a:t>Модуль</a:t>
                      </a:r>
                      <a:r>
                        <a:rPr lang="ru-RU" sz="2400" baseline="0" dirty="0" smtClean="0">
                          <a:solidFill>
                            <a:srgbClr val="2310B0"/>
                          </a:solidFill>
                        </a:rPr>
                        <a:t> числа Х</a:t>
                      </a:r>
                      <a:endParaRPr lang="ru-RU" sz="2400" dirty="0">
                        <a:solidFill>
                          <a:srgbClr val="2310B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|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</a:rPr>
                        <a:t>   X   |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abs ( x)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32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2310B0"/>
                          </a:solidFill>
                        </a:rPr>
                        <a:t>Корень из числа Х</a:t>
                      </a:r>
                      <a:endParaRPr lang="ru-RU" sz="2400" b="1" dirty="0">
                        <a:solidFill>
                          <a:srgbClr val="2310B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err="1" smtClean="0">
                          <a:solidFill>
                            <a:srgbClr val="002060"/>
                          </a:solidFill>
                        </a:rPr>
                        <a:t>√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  X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</a:rPr>
                        <a:t>sqrt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 (x)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32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2310B0"/>
                          </a:solidFill>
                        </a:rPr>
                        <a:t>Число Х в квадрате</a:t>
                      </a:r>
                      <a:endParaRPr lang="ru-RU" sz="2400" b="1" dirty="0">
                        <a:solidFill>
                          <a:srgbClr val="2310B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X </a:t>
                      </a:r>
                      <a:r>
                        <a:rPr lang="en-US" sz="2400" b="1" baseline="30000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</a:rPr>
                        <a:t>sqr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 (x)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32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2310B0"/>
                          </a:solidFill>
                        </a:rPr>
                        <a:t> Число Х в любой степени</a:t>
                      </a:r>
                      <a:endParaRPr lang="ru-RU" sz="2400" b="1" dirty="0">
                        <a:solidFill>
                          <a:srgbClr val="2310B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</a:rPr>
                        <a:t>X</a:t>
                      </a:r>
                      <a:r>
                        <a:rPr lang="en-US" sz="2400" b="1" baseline="30000" dirty="0" err="1" smtClean="0">
                          <a:solidFill>
                            <a:srgbClr val="002060"/>
                          </a:solidFill>
                        </a:rPr>
                        <a:t>n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X **n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32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2310B0"/>
                          </a:solidFill>
                        </a:rPr>
                        <a:t>Остаток от деления </a:t>
                      </a:r>
                      <a:r>
                        <a:rPr lang="ru-RU" sz="2400" b="1" baseline="0" dirty="0" smtClean="0">
                          <a:solidFill>
                            <a:srgbClr val="2310B0"/>
                          </a:solidFill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rgbClr val="2310B0"/>
                          </a:solidFill>
                        </a:rPr>
                        <a:t>a </a:t>
                      </a:r>
                      <a:r>
                        <a:rPr lang="ru-RU" sz="2400" b="1" baseline="0" dirty="0" smtClean="0">
                          <a:solidFill>
                            <a:srgbClr val="2310B0"/>
                          </a:solidFill>
                        </a:rPr>
                        <a:t>на </a:t>
                      </a:r>
                      <a:r>
                        <a:rPr lang="en-US" sz="2400" b="1" baseline="0" dirty="0" smtClean="0">
                          <a:solidFill>
                            <a:srgbClr val="2310B0"/>
                          </a:solidFill>
                        </a:rPr>
                        <a:t> b</a:t>
                      </a:r>
                      <a:endParaRPr lang="ru-RU" sz="2400" b="1" dirty="0">
                        <a:solidFill>
                          <a:srgbClr val="2310B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mod( 5, 3)=2</a:t>
                      </a:r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mod(a, b)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32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2310B0"/>
                          </a:solidFill>
                        </a:rPr>
                        <a:t>Целая часть от деления</a:t>
                      </a:r>
                      <a:r>
                        <a:rPr lang="en-US" sz="2400" b="1" dirty="0" smtClean="0">
                          <a:solidFill>
                            <a:srgbClr val="2310B0"/>
                          </a:solidFill>
                        </a:rPr>
                        <a:t>  a</a:t>
                      </a:r>
                      <a:r>
                        <a:rPr lang="en-US" sz="2400" b="1" baseline="0" dirty="0" smtClean="0">
                          <a:solidFill>
                            <a:srgbClr val="2310B0"/>
                          </a:solidFill>
                        </a:rPr>
                        <a:t> </a:t>
                      </a:r>
                      <a:r>
                        <a:rPr lang="ru-RU" sz="2400" b="1" baseline="0" dirty="0" smtClean="0">
                          <a:solidFill>
                            <a:srgbClr val="2310B0"/>
                          </a:solidFill>
                        </a:rPr>
                        <a:t>на </a:t>
                      </a:r>
                      <a:r>
                        <a:rPr lang="en-US" sz="2400" b="1" baseline="0" dirty="0" smtClean="0">
                          <a:solidFill>
                            <a:srgbClr val="2310B0"/>
                          </a:solidFill>
                        </a:rPr>
                        <a:t>b</a:t>
                      </a:r>
                      <a:endParaRPr lang="ru-RU" sz="2400" b="1" dirty="0">
                        <a:solidFill>
                          <a:srgbClr val="2310B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div (5, 3)=1</a:t>
                      </a:r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div ( a, b) 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Заголовок 1"/>
          <p:cNvSpPr txBox="1">
            <a:spLocks/>
          </p:cNvSpPr>
          <p:nvPr/>
        </p:nvSpPr>
        <p:spPr>
          <a:xfrm>
            <a:off x="428596" y="3357562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Правила записи математических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функций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072066" y="4643446"/>
            <a:ext cx="35719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355</Words>
  <Application>Microsoft Office PowerPoint</Application>
  <PresentationFormat>Экран (4:3)</PresentationFormat>
  <Paragraphs>83</Paragraphs>
  <Slides>12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Тема Office</vt:lpstr>
      <vt:lpstr>Вопросы на повторение:</vt:lpstr>
      <vt:lpstr>Разгадай ребусы и познакомься с основными терминами урока:</vt:lpstr>
      <vt:lpstr>Тема урока:</vt:lpstr>
      <vt:lpstr>Задачи урока:</vt:lpstr>
      <vt:lpstr>Презентация PowerPoint</vt:lpstr>
      <vt:lpstr>Алгоритмические величины в системе программирования Кумир</vt:lpstr>
      <vt:lpstr>Типы величин:</vt:lpstr>
      <vt:lpstr>Операции над величинами</vt:lpstr>
      <vt:lpstr>Выражения:</vt:lpstr>
      <vt:lpstr>Выражения:</vt:lpstr>
      <vt:lpstr>Пример алгоритма в системе Кумир</vt:lpstr>
      <vt:lpstr>Использованные материалы: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Ирина Тохтамышева</cp:lastModifiedBy>
  <cp:revision>44</cp:revision>
  <dcterms:modified xsi:type="dcterms:W3CDTF">2021-02-28T21:53:08Z</dcterms:modified>
</cp:coreProperties>
</file>